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14"/>
  </p:notesMasterIdLst>
  <p:handoutMasterIdLst>
    <p:handoutMasterId r:id="rId15"/>
  </p:handoutMasterIdLst>
  <p:sldIdLst>
    <p:sldId id="258" r:id="rId6"/>
    <p:sldId id="342" r:id="rId7"/>
    <p:sldId id="343" r:id="rId8"/>
    <p:sldId id="270" r:id="rId9"/>
    <p:sldId id="272" r:id="rId10"/>
    <p:sldId id="263" r:id="rId11"/>
    <p:sldId id="344" r:id="rId12"/>
    <p:sldId id="345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FEE"/>
    <a:srgbClr val="A2C037"/>
    <a:srgbClr val="FCE74F"/>
    <a:srgbClr val="293578"/>
    <a:srgbClr val="4667AC"/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3447" autoAdjust="0"/>
  </p:normalViewPr>
  <p:slideViewPr>
    <p:cSldViewPr snapToGrid="0">
      <p:cViewPr varScale="1">
        <p:scale>
          <a:sx n="54" d="100"/>
          <a:sy n="54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6E622-2F99-448F-8DAF-5051539A7EA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E28D4F9-7604-47E1-BD88-B87CCCD738EB}">
      <dgm:prSet phldrT="[Text]" custT="1"/>
      <dgm:spPr>
        <a:solidFill>
          <a:srgbClr val="A2C037"/>
        </a:solidFill>
      </dgm:spPr>
      <dgm:t>
        <a:bodyPr anchor="b" anchorCtr="0"/>
        <a:lstStyle/>
        <a:p>
          <a:r>
            <a:rPr lang="en-GB" sz="2000" dirty="0"/>
            <a:t>Inspired </a:t>
          </a:r>
        </a:p>
        <a:p>
          <a:r>
            <a:rPr lang="en-GB" sz="2000" dirty="0"/>
            <a:t>to learn</a:t>
          </a:r>
        </a:p>
      </dgm:t>
    </dgm:pt>
    <dgm:pt modelId="{A7F47751-94C0-49EA-8AC8-0C4AF0412A28}" type="parTrans" cxnId="{9F98631C-944D-4F73-8B6C-C49ACC99C9D3}">
      <dgm:prSet/>
      <dgm:spPr/>
      <dgm:t>
        <a:bodyPr/>
        <a:lstStyle/>
        <a:p>
          <a:endParaRPr lang="en-GB"/>
        </a:p>
      </dgm:t>
    </dgm:pt>
    <dgm:pt modelId="{A2782AA3-48E4-44AE-BF39-C24A21179E7F}" type="sibTrans" cxnId="{9F98631C-944D-4F73-8B6C-C49ACC99C9D3}">
      <dgm:prSet/>
      <dgm:spPr/>
      <dgm:t>
        <a:bodyPr/>
        <a:lstStyle/>
        <a:p>
          <a:endParaRPr lang="en-GB"/>
        </a:p>
      </dgm:t>
    </dgm:pt>
    <dgm:pt modelId="{1DAFAC66-AFD7-487D-8EB2-59CC16371F50}">
      <dgm:prSet phldrT="[Text]" custT="1"/>
      <dgm:spPr>
        <a:solidFill>
          <a:srgbClr val="77BFEE"/>
        </a:solidFill>
      </dgm:spPr>
      <dgm:t>
        <a:bodyPr anchor="b" anchorCtr="0"/>
        <a:lstStyle/>
        <a:p>
          <a:r>
            <a:rPr lang="en-GB" sz="3200" dirty="0"/>
            <a:t>Ready to learn</a:t>
          </a:r>
        </a:p>
      </dgm:t>
    </dgm:pt>
    <dgm:pt modelId="{1AF194B8-80AE-4AE6-AEE4-34C1E5DAF41D}" type="parTrans" cxnId="{6F4F09A1-C839-45DC-94C0-B91950349795}">
      <dgm:prSet/>
      <dgm:spPr/>
      <dgm:t>
        <a:bodyPr/>
        <a:lstStyle/>
        <a:p>
          <a:endParaRPr lang="en-GB"/>
        </a:p>
      </dgm:t>
    </dgm:pt>
    <dgm:pt modelId="{AE938F6C-D0F1-4BDE-85F8-46BCBEC69B3B}" type="sibTrans" cxnId="{6F4F09A1-C839-45DC-94C0-B91950349795}">
      <dgm:prSet/>
      <dgm:spPr/>
      <dgm:t>
        <a:bodyPr/>
        <a:lstStyle/>
        <a:p>
          <a:endParaRPr lang="en-GB"/>
        </a:p>
      </dgm:t>
    </dgm:pt>
    <dgm:pt modelId="{626BFFD0-E069-4F3A-9CC9-DE77BDD426D4}">
      <dgm:prSet phldrT="[Text]" custT="1"/>
      <dgm:spPr>
        <a:solidFill>
          <a:srgbClr val="FCE74F"/>
        </a:solidFill>
      </dgm:spPr>
      <dgm:t>
        <a:bodyPr anchor="b" anchorCtr="0"/>
        <a:lstStyle/>
        <a:p>
          <a:r>
            <a:rPr lang="en-GB" sz="4800" dirty="0"/>
            <a:t>Learn to learn</a:t>
          </a:r>
        </a:p>
      </dgm:t>
    </dgm:pt>
    <dgm:pt modelId="{0A10D852-A0FC-4546-AA1F-ED4BCA2375C4}" type="parTrans" cxnId="{E12EB567-A145-4555-88A3-BB5B38A01DCB}">
      <dgm:prSet/>
      <dgm:spPr/>
      <dgm:t>
        <a:bodyPr/>
        <a:lstStyle/>
        <a:p>
          <a:endParaRPr lang="en-GB"/>
        </a:p>
      </dgm:t>
    </dgm:pt>
    <dgm:pt modelId="{D0991DF0-1936-4374-962E-189B08CE190B}" type="sibTrans" cxnId="{E12EB567-A145-4555-88A3-BB5B38A01DCB}">
      <dgm:prSet/>
      <dgm:spPr/>
      <dgm:t>
        <a:bodyPr/>
        <a:lstStyle/>
        <a:p>
          <a:endParaRPr lang="en-GB"/>
        </a:p>
      </dgm:t>
    </dgm:pt>
    <dgm:pt modelId="{B4527B8F-1DA5-4DDE-AA6A-50C48E1D33CE}" type="pres">
      <dgm:prSet presAssocID="{66F6E622-2F99-448F-8DAF-5051539A7EA0}" presName="Name0" presStyleCnt="0">
        <dgm:presLayoutVars>
          <dgm:dir/>
          <dgm:animLvl val="lvl"/>
          <dgm:resizeHandles val="exact"/>
        </dgm:presLayoutVars>
      </dgm:prSet>
      <dgm:spPr/>
    </dgm:pt>
    <dgm:pt modelId="{E3EE27D3-76B0-45D5-AF96-5FCB8E1B9C6F}" type="pres">
      <dgm:prSet presAssocID="{AE28D4F9-7604-47E1-BD88-B87CCCD738EB}" presName="Name8" presStyleCnt="0"/>
      <dgm:spPr/>
    </dgm:pt>
    <dgm:pt modelId="{C5C03C20-E6D1-48A0-97CB-E1A155C3C6C1}" type="pres">
      <dgm:prSet presAssocID="{AE28D4F9-7604-47E1-BD88-B87CCCD738EB}" presName="level" presStyleLbl="node1" presStyleIdx="0" presStyleCnt="3">
        <dgm:presLayoutVars>
          <dgm:chMax val="1"/>
          <dgm:bulletEnabled val="1"/>
        </dgm:presLayoutVars>
      </dgm:prSet>
      <dgm:spPr/>
    </dgm:pt>
    <dgm:pt modelId="{2B04C242-20AA-4F27-8092-FA526208BFAA}" type="pres">
      <dgm:prSet presAssocID="{AE28D4F9-7604-47E1-BD88-B87CCCD738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7D9AC9B-7219-415F-B890-05C719A65DE0}" type="pres">
      <dgm:prSet presAssocID="{1DAFAC66-AFD7-487D-8EB2-59CC16371F50}" presName="Name8" presStyleCnt="0"/>
      <dgm:spPr/>
    </dgm:pt>
    <dgm:pt modelId="{17620775-036D-44FC-951B-1CEAD66D254D}" type="pres">
      <dgm:prSet presAssocID="{1DAFAC66-AFD7-487D-8EB2-59CC16371F50}" presName="level" presStyleLbl="node1" presStyleIdx="1" presStyleCnt="3">
        <dgm:presLayoutVars>
          <dgm:chMax val="1"/>
          <dgm:bulletEnabled val="1"/>
        </dgm:presLayoutVars>
      </dgm:prSet>
      <dgm:spPr/>
    </dgm:pt>
    <dgm:pt modelId="{8725A4CE-1340-4660-BC42-3F4391BD0114}" type="pres">
      <dgm:prSet presAssocID="{1DAFAC66-AFD7-487D-8EB2-59CC16371F5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41137D1-25E8-48C3-ADA5-BE83CB6A11A7}" type="pres">
      <dgm:prSet presAssocID="{626BFFD0-E069-4F3A-9CC9-DE77BDD426D4}" presName="Name8" presStyleCnt="0"/>
      <dgm:spPr/>
    </dgm:pt>
    <dgm:pt modelId="{7B64A28D-356F-4DB4-A42A-C849B702ABB0}" type="pres">
      <dgm:prSet presAssocID="{626BFFD0-E069-4F3A-9CC9-DE77BDD426D4}" presName="level" presStyleLbl="node1" presStyleIdx="2" presStyleCnt="3">
        <dgm:presLayoutVars>
          <dgm:chMax val="1"/>
          <dgm:bulletEnabled val="1"/>
        </dgm:presLayoutVars>
      </dgm:prSet>
      <dgm:spPr/>
    </dgm:pt>
    <dgm:pt modelId="{95872FB2-97C6-4B79-AA5C-9A4D78AE28CB}" type="pres">
      <dgm:prSet presAssocID="{626BFFD0-E069-4F3A-9CC9-DE77BDD426D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647390F-B44E-4EB3-B260-C11D321AD95E}" type="presOf" srcId="{626BFFD0-E069-4F3A-9CC9-DE77BDD426D4}" destId="{95872FB2-97C6-4B79-AA5C-9A4D78AE28CB}" srcOrd="1" destOrd="0" presId="urn:microsoft.com/office/officeart/2005/8/layout/pyramid1"/>
    <dgm:cxn modelId="{9F98631C-944D-4F73-8B6C-C49ACC99C9D3}" srcId="{66F6E622-2F99-448F-8DAF-5051539A7EA0}" destId="{AE28D4F9-7604-47E1-BD88-B87CCCD738EB}" srcOrd="0" destOrd="0" parTransId="{A7F47751-94C0-49EA-8AC8-0C4AF0412A28}" sibTransId="{A2782AA3-48E4-44AE-BF39-C24A21179E7F}"/>
    <dgm:cxn modelId="{E12EB567-A145-4555-88A3-BB5B38A01DCB}" srcId="{66F6E622-2F99-448F-8DAF-5051539A7EA0}" destId="{626BFFD0-E069-4F3A-9CC9-DE77BDD426D4}" srcOrd="2" destOrd="0" parTransId="{0A10D852-A0FC-4546-AA1F-ED4BCA2375C4}" sibTransId="{D0991DF0-1936-4374-962E-189B08CE190B}"/>
    <dgm:cxn modelId="{8F09F870-3351-4E02-967E-2C22F9B41745}" type="presOf" srcId="{626BFFD0-E069-4F3A-9CC9-DE77BDD426D4}" destId="{7B64A28D-356F-4DB4-A42A-C849B702ABB0}" srcOrd="0" destOrd="0" presId="urn:microsoft.com/office/officeart/2005/8/layout/pyramid1"/>
    <dgm:cxn modelId="{4DFFAB7C-CA86-4A2B-A0BD-1E3F17AEA537}" type="presOf" srcId="{66F6E622-2F99-448F-8DAF-5051539A7EA0}" destId="{B4527B8F-1DA5-4DDE-AA6A-50C48E1D33CE}" srcOrd="0" destOrd="0" presId="urn:microsoft.com/office/officeart/2005/8/layout/pyramid1"/>
    <dgm:cxn modelId="{0D14668E-6F22-4897-8335-88022BD85629}" type="presOf" srcId="{AE28D4F9-7604-47E1-BD88-B87CCCD738EB}" destId="{C5C03C20-E6D1-48A0-97CB-E1A155C3C6C1}" srcOrd="0" destOrd="0" presId="urn:microsoft.com/office/officeart/2005/8/layout/pyramid1"/>
    <dgm:cxn modelId="{51D1BE98-2A45-43D2-B380-F6BDD4BF29C1}" type="presOf" srcId="{1DAFAC66-AFD7-487D-8EB2-59CC16371F50}" destId="{8725A4CE-1340-4660-BC42-3F4391BD0114}" srcOrd="1" destOrd="0" presId="urn:microsoft.com/office/officeart/2005/8/layout/pyramid1"/>
    <dgm:cxn modelId="{6F4F09A1-C839-45DC-94C0-B91950349795}" srcId="{66F6E622-2F99-448F-8DAF-5051539A7EA0}" destId="{1DAFAC66-AFD7-487D-8EB2-59CC16371F50}" srcOrd="1" destOrd="0" parTransId="{1AF194B8-80AE-4AE6-AEE4-34C1E5DAF41D}" sibTransId="{AE938F6C-D0F1-4BDE-85F8-46BCBEC69B3B}"/>
    <dgm:cxn modelId="{757047AC-C918-4677-AC85-85A8C5342846}" type="presOf" srcId="{1DAFAC66-AFD7-487D-8EB2-59CC16371F50}" destId="{17620775-036D-44FC-951B-1CEAD66D254D}" srcOrd="0" destOrd="0" presId="urn:microsoft.com/office/officeart/2005/8/layout/pyramid1"/>
    <dgm:cxn modelId="{595435BB-1B9B-4AE9-A379-36F451E66156}" type="presOf" srcId="{AE28D4F9-7604-47E1-BD88-B87CCCD738EB}" destId="{2B04C242-20AA-4F27-8092-FA526208BFAA}" srcOrd="1" destOrd="0" presId="urn:microsoft.com/office/officeart/2005/8/layout/pyramid1"/>
    <dgm:cxn modelId="{CD008ECA-2676-431B-B643-A988AB7D17B4}" type="presParOf" srcId="{B4527B8F-1DA5-4DDE-AA6A-50C48E1D33CE}" destId="{E3EE27D3-76B0-45D5-AF96-5FCB8E1B9C6F}" srcOrd="0" destOrd="0" presId="urn:microsoft.com/office/officeart/2005/8/layout/pyramid1"/>
    <dgm:cxn modelId="{411E52BD-BC97-4EAC-960E-94B9E29D2D53}" type="presParOf" srcId="{E3EE27D3-76B0-45D5-AF96-5FCB8E1B9C6F}" destId="{C5C03C20-E6D1-48A0-97CB-E1A155C3C6C1}" srcOrd="0" destOrd="0" presId="urn:microsoft.com/office/officeart/2005/8/layout/pyramid1"/>
    <dgm:cxn modelId="{A844B6A3-1094-4045-9DC5-FC48DFE780A9}" type="presParOf" srcId="{E3EE27D3-76B0-45D5-AF96-5FCB8E1B9C6F}" destId="{2B04C242-20AA-4F27-8092-FA526208BFAA}" srcOrd="1" destOrd="0" presId="urn:microsoft.com/office/officeart/2005/8/layout/pyramid1"/>
    <dgm:cxn modelId="{06FA0EF7-DD8E-4E66-90E1-646A6E6D952E}" type="presParOf" srcId="{B4527B8F-1DA5-4DDE-AA6A-50C48E1D33CE}" destId="{27D9AC9B-7219-415F-B890-05C719A65DE0}" srcOrd="1" destOrd="0" presId="urn:microsoft.com/office/officeart/2005/8/layout/pyramid1"/>
    <dgm:cxn modelId="{1779F058-271E-42FE-9868-49461474444E}" type="presParOf" srcId="{27D9AC9B-7219-415F-B890-05C719A65DE0}" destId="{17620775-036D-44FC-951B-1CEAD66D254D}" srcOrd="0" destOrd="0" presId="urn:microsoft.com/office/officeart/2005/8/layout/pyramid1"/>
    <dgm:cxn modelId="{0899A067-ADDB-43DB-8052-6FDAFDB406E4}" type="presParOf" srcId="{27D9AC9B-7219-415F-B890-05C719A65DE0}" destId="{8725A4CE-1340-4660-BC42-3F4391BD0114}" srcOrd="1" destOrd="0" presId="urn:microsoft.com/office/officeart/2005/8/layout/pyramid1"/>
    <dgm:cxn modelId="{CBBEF86D-6BE2-40E3-AFA4-643FFA156B5A}" type="presParOf" srcId="{B4527B8F-1DA5-4DDE-AA6A-50C48E1D33CE}" destId="{541137D1-25E8-48C3-ADA5-BE83CB6A11A7}" srcOrd="2" destOrd="0" presId="urn:microsoft.com/office/officeart/2005/8/layout/pyramid1"/>
    <dgm:cxn modelId="{C47CD596-CAA2-4D3F-93FC-6842A74A6FCA}" type="presParOf" srcId="{541137D1-25E8-48C3-ADA5-BE83CB6A11A7}" destId="{7B64A28D-356F-4DB4-A42A-C849B702ABB0}" srcOrd="0" destOrd="0" presId="urn:microsoft.com/office/officeart/2005/8/layout/pyramid1"/>
    <dgm:cxn modelId="{194218E8-6063-4939-AD97-EFCA4867FFA3}" type="presParOf" srcId="{541137D1-25E8-48C3-ADA5-BE83CB6A11A7}" destId="{95872FB2-97C6-4B79-AA5C-9A4D78AE28C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03C20-E6D1-48A0-97CB-E1A155C3C6C1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rgbClr val="A2C0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Inspired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to learn</a:t>
          </a:r>
        </a:p>
      </dsp:txBody>
      <dsp:txXfrm>
        <a:off x="2032000" y="0"/>
        <a:ext cx="2032000" cy="1354666"/>
      </dsp:txXfrm>
    </dsp:sp>
    <dsp:sp modelId="{17620775-036D-44FC-951B-1CEAD66D254D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rgbClr val="77BF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Ready to learn</a:t>
          </a:r>
        </a:p>
      </dsp:txBody>
      <dsp:txXfrm>
        <a:off x="1727199" y="1354666"/>
        <a:ext cx="2641600" cy="1354666"/>
      </dsp:txXfrm>
    </dsp:sp>
    <dsp:sp modelId="{7B64A28D-356F-4DB4-A42A-C849B702ABB0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rgbClr val="FCE7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Learn to learn</a:t>
          </a:r>
        </a:p>
      </dsp:txBody>
      <dsp:txXfrm>
        <a:off x="1066799" y="2709333"/>
        <a:ext cx="3962400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9F30E-8702-44CC-849D-DA59281A809E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D796B-5647-44A5-BEB1-97772F37F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080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F7F08-DBC8-4F3D-9889-932FCBB4EC31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43258-B9A1-4C45-94B2-5F8543F7A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4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media/5a750668ed915d3c7d529cad/Teachers_standard_information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eports.ofsted.gov.uk/provider/27/131353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Fundamental to what we do is to develop, positive, meaningful relationships with the pupils.</a:t>
            </a:r>
          </a:p>
          <a:p>
            <a:endParaRPr lang="en-GB" dirty="0"/>
          </a:p>
          <a:p>
            <a:r>
              <a:rPr lang="en-GB" b="1" u="sng" dirty="0"/>
              <a:t>TASK – in small groups, can you note down/describe what you feel can be considered as a positive/healthy relationship?</a:t>
            </a:r>
          </a:p>
          <a:p>
            <a:endParaRPr lang="en-GB" b="1" u="sng" dirty="0"/>
          </a:p>
          <a:p>
            <a:r>
              <a:rPr lang="en-GB" b="1" u="sng" dirty="0"/>
              <a:t>EXTENSION – what should it look like at Queenswood School between staff member and our pupils?</a:t>
            </a:r>
          </a:p>
          <a:p>
            <a:endParaRPr lang="en-GB" b="1" u="sng" dirty="0"/>
          </a:p>
          <a:p>
            <a:r>
              <a:rPr lang="en-GB" dirty="0"/>
              <a:t>Why?</a:t>
            </a:r>
          </a:p>
          <a:p>
            <a:r>
              <a:rPr lang="en-GB" dirty="0"/>
              <a:t>Teachers Standards</a:t>
            </a:r>
          </a:p>
          <a:p>
            <a:r>
              <a:rPr lang="en-GB" dirty="0"/>
              <a:t>Independent School Standards</a:t>
            </a:r>
          </a:p>
          <a:p>
            <a:r>
              <a:rPr lang="en-GB" dirty="0"/>
              <a:t>Ofsted - Education Inspection Framework</a:t>
            </a:r>
          </a:p>
          <a:p>
            <a:r>
              <a:rPr lang="en-GB" dirty="0"/>
              <a:t>Company Values</a:t>
            </a:r>
          </a:p>
          <a:p>
            <a:r>
              <a:rPr lang="en-GB" dirty="0"/>
              <a:t>The Values and Ethos of Queenswood School</a:t>
            </a:r>
          </a:p>
          <a:p>
            <a:r>
              <a:rPr lang="en-GB" dirty="0"/>
              <a:t>and the ARC Framework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Teachers_standard_information.pdf (publishing.service.gov.uk)</a:t>
            </a:r>
            <a:r>
              <a:rPr lang="en-GB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Teachers make the education of their pupils their first concern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Everything in the best interests of their pupils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Set high expectations which inspire, motivate and challenge pupils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establish a safe and stimulating environment for pupils, rooted in mutual respect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demonstrate consistently the positive attitudes, values and behaviour which are expected of pupils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Ofsted – Education Inspection Framework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For us to be considered a Good School - Relationships among pupils and staff reflect a positive and respectful culture; pupils are safe and they feel safe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Big focus on ‘healthy relationships’ and this is something that we should be only too aware of that are not always present in the lives of our pupils.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ARC Framework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Most easily recognised in the term Attachments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reason for using this research--based information was so that we have an organisational framework that is an intervention in itself, for those that have not had a normative childhood experience, have sustained some sort of trauma, had lost or broken attachments or have simply had their resilience compromised at some point.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hlinkClick r:id="rId4"/>
              </a:rPr>
              <a:t>Queenswood School - Open - Find an Inspection Report – Ofsted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This is why forging positive, meaningful relationships is at the heart of everything we do at Queenswood School.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43258-B9A1-4C45-94B2-5F8543F7AE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3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43258-B9A1-4C45-94B2-5F8543F7AE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Food Technology</a:t>
            </a:r>
          </a:p>
          <a:p>
            <a:r>
              <a:rPr lang="en-GB" dirty="0"/>
              <a:t>MFL</a:t>
            </a:r>
          </a:p>
          <a:p>
            <a:r>
              <a:rPr lang="en-GB" dirty="0"/>
              <a:t>Citizenship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43258-B9A1-4C45-94B2-5F8543F7AE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09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Food Technology</a:t>
            </a:r>
          </a:p>
          <a:p>
            <a:r>
              <a:rPr lang="en-GB" dirty="0"/>
              <a:t>MFL</a:t>
            </a:r>
          </a:p>
          <a:p>
            <a:r>
              <a:rPr lang="en-GB" dirty="0"/>
              <a:t>Citizenship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43258-B9A1-4C45-94B2-5F8543F7AE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2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62" y="-2898"/>
            <a:ext cx="9145460" cy="6861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422400"/>
            <a:ext cx="5163127" cy="591127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CE74F"/>
                </a:solidFill>
                <a:latin typeface="+mn-lt"/>
              </a:defRPr>
            </a:lvl1pPr>
          </a:lstStyle>
          <a:p>
            <a:r>
              <a:rPr lang="en-US" dirty="0"/>
              <a:t>Headline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068807"/>
            <a:ext cx="5248564" cy="415775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22928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F681-3A7A-400F-9792-6490D5A09618}" type="datetime1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57C2-8C8E-4032-9CB6-A5AF040A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4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0081-FFFF-4843-BA40-BC527EC3BB61}" type="datetime1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57C2-8C8E-4032-9CB6-A5AF040A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64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6" y="120770"/>
            <a:ext cx="9144000" cy="729673"/>
          </a:xfrm>
        </p:spPr>
        <p:txBody>
          <a:bodyPr>
            <a:normAutofit/>
          </a:bodyPr>
          <a:lstStyle>
            <a:lvl1pPr>
              <a:defRPr sz="24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9819"/>
            <a:ext cx="9144000" cy="59251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3344" y="6525487"/>
            <a:ext cx="400050" cy="317498"/>
          </a:xfrm>
        </p:spPr>
        <p:txBody>
          <a:bodyPr/>
          <a:lstStyle/>
          <a:p>
            <a:fld id="{BC1E57C2-8C8E-4032-9CB6-A5AF040A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7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7E2E-CBD5-4BE5-8960-F6494FEC99BA}" type="datetime1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57C2-8C8E-4032-9CB6-A5AF040A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36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1419-559D-42AE-8B51-C95506D22F13}" type="datetime1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57C2-8C8E-4032-9CB6-A5AF040A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9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0716-6C89-4762-8F40-50CAF7F516CF}" type="datetime1">
              <a:rPr lang="en-GB" smtClean="0"/>
              <a:t>01/10/2024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57C2-8C8E-4032-9CB6-A5AF040A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6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14F0-716E-4B2E-B12C-D450ECC5446C}" type="datetime1">
              <a:rPr lang="en-GB" smtClean="0"/>
              <a:t>01/10/2024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57C2-8C8E-4032-9CB6-A5AF040A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7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1B5E-2C78-4ABC-BD66-639A35BB5D45}" type="datetime1">
              <a:rPr lang="en-GB" smtClean="0"/>
              <a:t>01/10/2024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57C2-8C8E-4032-9CB6-A5AF040A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37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142D0-50DD-4791-BF74-2BE2D8C69735}" type="datetime1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57C2-8C8E-4032-9CB6-A5AF040A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87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BB9C-A04B-4319-B5ED-E7C9C0A76C91}" type="datetime1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57C2-8C8E-4032-9CB6-A5AF040A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2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2BAA5-7EEE-43CB-A8DF-27B5208E50AE}" type="datetime1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E57C2-8C8E-4032-9CB6-A5AF040ACCA9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ABD11-66AD-944F-AB2F-0F0EC47975D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7" y="1649"/>
            <a:ext cx="9136744" cy="68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8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english-baccalaureate-ebac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1610F0-4CC5-0005-61CB-9C6FE436AF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Aspris Queenswood School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9AFAB-57C3-F7F0-43FA-FD4A2DD0549D}"/>
              </a:ext>
            </a:extLst>
          </p:cNvPr>
          <p:cNvSpPr txBox="1"/>
          <p:nvPr/>
        </p:nvSpPr>
        <p:spPr>
          <a:xfrm>
            <a:off x="0" y="2013527"/>
            <a:ext cx="468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Our Vision</a:t>
            </a:r>
          </a:p>
        </p:txBody>
      </p:sp>
    </p:spTree>
    <p:extLst>
      <p:ext uri="{BB962C8B-B14F-4D97-AF65-F5344CB8AC3E}">
        <p14:creationId xmlns:p14="http://schemas.microsoft.com/office/powerpoint/2010/main" val="320483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ECAEB-D447-C090-709C-F9DA080F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Where does it all begin?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B314-7BA4-2399-BF41-7D3FFFA2E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5400" dirty="0"/>
              <a:t>Relationships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2725C-18EA-CC34-76DC-CE647EDA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57C2-8C8E-4032-9CB6-A5AF040ACCA9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C712C-A23A-58DA-05BD-9072DC161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33" y="1774883"/>
            <a:ext cx="1736857" cy="2467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96E6FB-7B43-F9BA-02CD-91B92B83E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456" y="1812304"/>
            <a:ext cx="1736857" cy="24304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415510-1AD8-BCE1-E018-9E832639E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76" y="4877500"/>
            <a:ext cx="2348540" cy="952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3420E7-4A24-88BC-2ED1-F29EE8731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692" y="4591074"/>
            <a:ext cx="1799509" cy="1524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1D32C-FFCC-B2DC-614F-CB38A20014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7729" y="4362095"/>
            <a:ext cx="1594043" cy="19828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9FBE8B-E171-592C-C0F5-732E3F0036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6486" y="4591074"/>
            <a:ext cx="1736858" cy="15193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618C44-D996-48A4-D8E7-D7CD33A58F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0446" y="969819"/>
            <a:ext cx="1263715" cy="1911448"/>
          </a:xfrm>
          <a:prstGeom prst="rect">
            <a:avLst/>
          </a:prstGeom>
        </p:spPr>
      </p:pic>
      <p:pic>
        <p:nvPicPr>
          <p:cNvPr id="1026" name="Picture 2" descr="National Autistic Society - Emotionally Healthy Schools">
            <a:extLst>
              <a:ext uri="{FF2B5EF4-FFF2-40B4-BE49-F238E27FC236}">
                <a16:creationId xmlns:a16="http://schemas.microsoft.com/office/drawing/2014/main" id="{94E2B5A6-E7E1-E054-A264-FC44DDA62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59" y="891228"/>
            <a:ext cx="1924494" cy="9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haven Gardens School | Trauma Informed Schools UK">
            <a:extLst>
              <a:ext uri="{FF2B5EF4-FFF2-40B4-BE49-F238E27FC236}">
                <a16:creationId xmlns:a16="http://schemas.microsoft.com/office/drawing/2014/main" id="{5DE4B558-7C06-706A-E467-A9F11B7F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22" y="1594670"/>
            <a:ext cx="2056553" cy="149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0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ECAEB-D447-C090-709C-F9DA080F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Core Values/Purpose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B314-7BA4-2399-BF41-7D3FFFA2E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3200" dirty="0"/>
              <a:t>Be safe</a:t>
            </a:r>
          </a:p>
          <a:p>
            <a:pPr algn="ctr"/>
            <a:r>
              <a:rPr lang="en-GB" sz="3200" dirty="0"/>
              <a:t>Be kind</a:t>
            </a:r>
          </a:p>
          <a:p>
            <a:pPr algn="ctr"/>
            <a:r>
              <a:rPr lang="en-GB" sz="3200" dirty="0"/>
              <a:t>Be aspirational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so that we can unlock potential to brighter futures!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2725C-18EA-CC34-76DC-CE647EDA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57C2-8C8E-4032-9CB6-A5AF040ACC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4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57491-B528-583C-093F-4587B95F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Q-ARC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FF283-550B-C8A6-C777-B65EFAB2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57C2-8C8E-4032-9CB6-A5AF040ACCA9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28CC86EA-838C-100A-8F3F-95D71650FF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057474"/>
              </p:ext>
            </p:extLst>
          </p:nvPr>
        </p:nvGraphicFramePr>
        <p:xfrm>
          <a:off x="2081784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71AE81-61DA-3F2C-5CF4-B522F6624245}"/>
              </a:ext>
            </a:extLst>
          </p:cNvPr>
          <p:cNvCxnSpPr>
            <a:cxnSpLocks/>
          </p:cNvCxnSpPr>
          <p:nvPr/>
        </p:nvCxnSpPr>
        <p:spPr>
          <a:xfrm flipV="1">
            <a:off x="408432" y="850443"/>
            <a:ext cx="3048000" cy="406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CB6C75-AC56-47DA-79C9-076729776F32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3456432" y="850443"/>
            <a:ext cx="1673352" cy="546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B4EFDA-F0D2-DAAE-CA73-2627B19A711E}"/>
              </a:ext>
            </a:extLst>
          </p:cNvPr>
          <p:cNvCxnSpPr>
            <a:cxnSpLocks/>
          </p:cNvCxnSpPr>
          <p:nvPr/>
        </p:nvCxnSpPr>
        <p:spPr>
          <a:xfrm>
            <a:off x="408432" y="4914442"/>
            <a:ext cx="1673352" cy="546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950B21A-2C28-D793-209A-7A2D2412DBD0}"/>
              </a:ext>
            </a:extLst>
          </p:cNvPr>
          <p:cNvCxnSpPr>
            <a:cxnSpLocks/>
          </p:cNvCxnSpPr>
          <p:nvPr/>
        </p:nvCxnSpPr>
        <p:spPr>
          <a:xfrm>
            <a:off x="1428641" y="3564712"/>
            <a:ext cx="1673352" cy="546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0052DE-7361-63A0-BED7-E5D8D81FB869}"/>
              </a:ext>
            </a:extLst>
          </p:cNvPr>
          <p:cNvCxnSpPr>
            <a:cxnSpLocks/>
          </p:cNvCxnSpPr>
          <p:nvPr/>
        </p:nvCxnSpPr>
        <p:spPr>
          <a:xfrm>
            <a:off x="2437883" y="2214982"/>
            <a:ext cx="1673352" cy="546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07FAF9-09EB-C929-3CE5-B654090A4A8E}"/>
              </a:ext>
            </a:extLst>
          </p:cNvPr>
          <p:cNvSpPr txBox="1"/>
          <p:nvPr/>
        </p:nvSpPr>
        <p:spPr>
          <a:xfrm rot="1212165">
            <a:off x="927739" y="4220469"/>
            <a:ext cx="1770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</a:t>
            </a:r>
            <a:r>
              <a:rPr lang="en-GB" sz="2400" dirty="0"/>
              <a:t>ttachment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7A3C0F-E974-E0FD-5D6B-BCBA4C3D577C}"/>
              </a:ext>
            </a:extLst>
          </p:cNvPr>
          <p:cNvSpPr txBox="1"/>
          <p:nvPr/>
        </p:nvSpPr>
        <p:spPr>
          <a:xfrm rot="1212165">
            <a:off x="2898217" y="1483780"/>
            <a:ext cx="181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</a:t>
            </a:r>
            <a:r>
              <a:rPr lang="en-GB" sz="2400" dirty="0"/>
              <a:t>ompetence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4B1EA4-FFC8-37BE-BE36-77575A5519CE}"/>
              </a:ext>
            </a:extLst>
          </p:cNvPr>
          <p:cNvSpPr txBox="1"/>
          <p:nvPr/>
        </p:nvSpPr>
        <p:spPr>
          <a:xfrm rot="1212165">
            <a:off x="1995752" y="2932015"/>
            <a:ext cx="1770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</a:t>
            </a:r>
            <a:r>
              <a:rPr lang="en-GB" sz="2400" dirty="0"/>
              <a:t>esilience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EC716F-ABC5-F7EF-BD39-BC5318B6B707}"/>
              </a:ext>
            </a:extLst>
          </p:cNvPr>
          <p:cNvSpPr txBox="1"/>
          <p:nvPr/>
        </p:nvSpPr>
        <p:spPr>
          <a:xfrm>
            <a:off x="27402" y="3253215"/>
            <a:ext cx="13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7BFEE"/>
                </a:solidFill>
              </a:rPr>
              <a:t>TWIST</a:t>
            </a:r>
            <a:endParaRPr lang="en-GB" dirty="0">
              <a:solidFill>
                <a:srgbClr val="77BFE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4B4BFA-5D7B-2C7C-5595-A2E238094D2A}"/>
              </a:ext>
            </a:extLst>
          </p:cNvPr>
          <p:cNvSpPr txBox="1"/>
          <p:nvPr/>
        </p:nvSpPr>
        <p:spPr>
          <a:xfrm>
            <a:off x="6146321" y="2644329"/>
            <a:ext cx="3704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4667AC"/>
                </a:solidFill>
              </a:rPr>
              <a:t>Next Steps/</a:t>
            </a:r>
          </a:p>
          <a:p>
            <a:pPr algn="ctr"/>
            <a:r>
              <a:rPr lang="en-GB" sz="3200" b="1" dirty="0">
                <a:solidFill>
                  <a:srgbClr val="4667AC"/>
                </a:solidFill>
              </a:rPr>
              <a:t>Improved </a:t>
            </a:r>
          </a:p>
          <a:p>
            <a:pPr algn="ctr"/>
            <a:r>
              <a:rPr lang="en-GB" sz="3200" b="1" dirty="0">
                <a:solidFill>
                  <a:srgbClr val="4667AC"/>
                </a:solidFill>
              </a:rPr>
              <a:t>Outcomes</a:t>
            </a:r>
            <a:endParaRPr lang="en-GB" dirty="0">
              <a:solidFill>
                <a:srgbClr val="4667AC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FF9F33-6E34-A8A3-80BA-BCE287373CD7}"/>
              </a:ext>
            </a:extLst>
          </p:cNvPr>
          <p:cNvSpPr txBox="1"/>
          <p:nvPr/>
        </p:nvSpPr>
        <p:spPr>
          <a:xfrm>
            <a:off x="4165968" y="1321956"/>
            <a:ext cx="4905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A2C037"/>
                </a:solidFill>
              </a:rPr>
              <a:t>Willingness </a:t>
            </a:r>
          </a:p>
          <a:p>
            <a:pPr algn="ctr"/>
            <a:r>
              <a:rPr lang="en-GB" sz="3200" b="1" dirty="0">
                <a:solidFill>
                  <a:srgbClr val="A2C037"/>
                </a:solidFill>
              </a:rPr>
              <a:t>to Learn</a:t>
            </a:r>
            <a:endParaRPr lang="en-GB" dirty="0">
              <a:solidFill>
                <a:srgbClr val="A2C037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C5D710-0C4B-1A1F-4C28-DF62A16F6F0F}"/>
              </a:ext>
            </a:extLst>
          </p:cNvPr>
          <p:cNvSpPr txBox="1"/>
          <p:nvPr/>
        </p:nvSpPr>
        <p:spPr>
          <a:xfrm>
            <a:off x="390359" y="931879"/>
            <a:ext cx="3432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293578"/>
                </a:solidFill>
              </a:rPr>
              <a:t>Relational </a:t>
            </a:r>
          </a:p>
          <a:p>
            <a:pPr algn="ctr"/>
            <a:r>
              <a:rPr lang="en-GB" sz="3200" b="1" dirty="0">
                <a:solidFill>
                  <a:srgbClr val="293578"/>
                </a:solidFill>
              </a:rPr>
              <a:t>Model</a:t>
            </a:r>
            <a:endParaRPr lang="en-GB" dirty="0">
              <a:solidFill>
                <a:srgbClr val="293578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D222A0-87BA-513C-0001-4C0189F9F853}"/>
              </a:ext>
            </a:extLst>
          </p:cNvPr>
          <p:cNvSpPr txBox="1"/>
          <p:nvPr/>
        </p:nvSpPr>
        <p:spPr>
          <a:xfrm>
            <a:off x="-721809" y="1832877"/>
            <a:ext cx="3889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CE74F"/>
                </a:solidFill>
              </a:rPr>
              <a:t>Safeguarding </a:t>
            </a:r>
          </a:p>
          <a:p>
            <a:pPr algn="ctr"/>
            <a:r>
              <a:rPr lang="en-GB" sz="3200" b="1" dirty="0">
                <a:solidFill>
                  <a:srgbClr val="FCE74F"/>
                </a:solidFill>
              </a:rPr>
              <a:t>Culture</a:t>
            </a:r>
            <a:endParaRPr lang="en-GB" dirty="0">
              <a:solidFill>
                <a:srgbClr val="FCE74F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A3823D3-8C22-A641-FB36-8DE60F99BCB5}"/>
              </a:ext>
            </a:extLst>
          </p:cNvPr>
          <p:cNvSpPr txBox="1"/>
          <p:nvPr/>
        </p:nvSpPr>
        <p:spPr>
          <a:xfrm>
            <a:off x="35791" y="5350320"/>
            <a:ext cx="2064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293578"/>
                </a:solidFill>
              </a:rPr>
              <a:t>Engagement </a:t>
            </a:r>
          </a:p>
          <a:p>
            <a:pPr algn="ctr"/>
            <a:r>
              <a:rPr lang="en-GB" b="1" dirty="0">
                <a:solidFill>
                  <a:srgbClr val="293578"/>
                </a:solidFill>
              </a:rPr>
              <a:t>(Psycho)education </a:t>
            </a:r>
          </a:p>
          <a:p>
            <a:pPr algn="ctr"/>
            <a:r>
              <a:rPr lang="en-GB" b="1" dirty="0">
                <a:solidFill>
                  <a:srgbClr val="293578"/>
                </a:solidFill>
              </a:rPr>
              <a:t>Routines &amp; Rituals</a:t>
            </a:r>
            <a:endParaRPr lang="en-GB" sz="1100" dirty="0">
              <a:solidFill>
                <a:srgbClr val="293578"/>
              </a:solidFill>
            </a:endParaRPr>
          </a:p>
        </p:txBody>
      </p:sp>
      <p:graphicFrame>
        <p:nvGraphicFramePr>
          <p:cNvPr id="43" name="Table 4">
            <a:extLst>
              <a:ext uri="{FF2B5EF4-FFF2-40B4-BE49-F238E27FC236}">
                <a16:creationId xmlns:a16="http://schemas.microsoft.com/office/drawing/2014/main" id="{03810D0E-B92F-7A7F-6E9C-1C02F27E1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616392"/>
              </p:ext>
            </p:extLst>
          </p:nvPr>
        </p:nvGraphicFramePr>
        <p:xfrm>
          <a:off x="2081784" y="5451107"/>
          <a:ext cx="6096000" cy="99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895299297"/>
                    </a:ext>
                  </a:extLst>
                </a:gridCol>
              </a:tblGrid>
              <a:tr h="9923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0" dirty="0"/>
                        <a:t>Pre-Learn to Learn</a:t>
                      </a:r>
                    </a:p>
                  </a:txBody>
                  <a:tcPr anchor="b">
                    <a:solidFill>
                      <a:srgbClr val="2935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244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18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313B-904C-CE77-AA3D-EAB2B6DD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…Q-ARC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35228-680F-7A67-62D8-EB9E2156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57C2-8C8E-4032-9CB6-A5AF040ACCA9}" type="slidenum">
              <a:rPr lang="en-GB" smtClean="0"/>
              <a:t>5</a:t>
            </a:fld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7759495-5EF9-A02F-37F2-B4E90D3E57FA}"/>
              </a:ext>
            </a:extLst>
          </p:cNvPr>
          <p:cNvSpPr/>
          <p:nvPr/>
        </p:nvSpPr>
        <p:spPr>
          <a:xfrm rot="16200000">
            <a:off x="3360931" y="1622994"/>
            <a:ext cx="2422133" cy="5772151"/>
          </a:xfrm>
          <a:prstGeom prst="triangle">
            <a:avLst/>
          </a:prstGeom>
          <a:solidFill>
            <a:srgbClr val="77B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8400C44-75C2-2D0A-06F2-4296D0AFFE9B}"/>
              </a:ext>
            </a:extLst>
          </p:cNvPr>
          <p:cNvSpPr/>
          <p:nvPr/>
        </p:nvSpPr>
        <p:spPr>
          <a:xfrm rot="5400000">
            <a:off x="3360932" y="283504"/>
            <a:ext cx="2422133" cy="5772151"/>
          </a:xfrm>
          <a:prstGeom prst="triangle">
            <a:avLst/>
          </a:prstGeom>
          <a:solidFill>
            <a:srgbClr val="FCE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47EF8-F8AD-414A-0269-A9B553A62A49}"/>
              </a:ext>
            </a:extLst>
          </p:cNvPr>
          <p:cNvSpPr txBox="1"/>
          <p:nvPr/>
        </p:nvSpPr>
        <p:spPr>
          <a:xfrm>
            <a:off x="1685922" y="1611679"/>
            <a:ext cx="5772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293578"/>
                </a:solidFill>
              </a:rPr>
              <a:t>Attachment 				Resilience 				Competence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19F9F-6698-8214-68CA-329F2B3D8DAD}"/>
              </a:ext>
            </a:extLst>
          </p:cNvPr>
          <p:cNvSpPr txBox="1"/>
          <p:nvPr/>
        </p:nvSpPr>
        <p:spPr>
          <a:xfrm>
            <a:off x="1714499" y="5759192"/>
            <a:ext cx="5772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293578"/>
                </a:solidFill>
              </a:rPr>
              <a:t>PL2L                                     L2L                                      R2L                                     I2L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A1F682-AD87-7CBE-D662-526AFEC6C23C}"/>
              </a:ext>
            </a:extLst>
          </p:cNvPr>
          <p:cNvCxnSpPr>
            <a:cxnSpLocks/>
          </p:cNvCxnSpPr>
          <p:nvPr/>
        </p:nvCxnSpPr>
        <p:spPr>
          <a:xfrm>
            <a:off x="1714499" y="3181635"/>
            <a:ext cx="4988240" cy="0"/>
          </a:xfrm>
          <a:prstGeom prst="straightConnector1">
            <a:avLst/>
          </a:prstGeom>
          <a:ln w="63500">
            <a:solidFill>
              <a:srgbClr val="4667A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BAD847-AAF6-0D1D-FEDB-616AFC88B57C}"/>
              </a:ext>
            </a:extLst>
          </p:cNvPr>
          <p:cNvCxnSpPr>
            <a:cxnSpLocks/>
          </p:cNvCxnSpPr>
          <p:nvPr/>
        </p:nvCxnSpPr>
        <p:spPr>
          <a:xfrm>
            <a:off x="2469833" y="4505289"/>
            <a:ext cx="4988240" cy="0"/>
          </a:xfrm>
          <a:prstGeom prst="straightConnector1">
            <a:avLst/>
          </a:prstGeom>
          <a:ln w="63500">
            <a:solidFill>
              <a:srgbClr val="EDF6FE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DC659C-760F-2F78-3960-F55C830CC5DE}"/>
              </a:ext>
            </a:extLst>
          </p:cNvPr>
          <p:cNvCxnSpPr>
            <a:cxnSpLocks/>
          </p:cNvCxnSpPr>
          <p:nvPr/>
        </p:nvCxnSpPr>
        <p:spPr>
          <a:xfrm flipH="1">
            <a:off x="2261850" y="3388217"/>
            <a:ext cx="3051425" cy="0"/>
          </a:xfrm>
          <a:prstGeom prst="straightConnector1">
            <a:avLst/>
          </a:prstGeom>
          <a:ln w="31750">
            <a:solidFill>
              <a:srgbClr val="A2C037"/>
            </a:solidFill>
            <a:prstDash val="lg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CE58E6-CDE8-B79C-9062-AE1ABE728AB8}"/>
              </a:ext>
            </a:extLst>
          </p:cNvPr>
          <p:cNvCxnSpPr>
            <a:cxnSpLocks/>
          </p:cNvCxnSpPr>
          <p:nvPr/>
        </p:nvCxnSpPr>
        <p:spPr>
          <a:xfrm>
            <a:off x="862328" y="1970568"/>
            <a:ext cx="0" cy="2422133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5CE4AB-1281-5B32-B8AB-9A077B2CEE0D}"/>
              </a:ext>
            </a:extLst>
          </p:cNvPr>
          <p:cNvCxnSpPr>
            <a:cxnSpLocks/>
          </p:cNvCxnSpPr>
          <p:nvPr/>
        </p:nvCxnSpPr>
        <p:spPr>
          <a:xfrm>
            <a:off x="8313025" y="3298003"/>
            <a:ext cx="0" cy="2422133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7E08A78-A78B-2BD9-0BE7-5BEA16D3D821}"/>
              </a:ext>
            </a:extLst>
          </p:cNvPr>
          <p:cNvSpPr txBox="1"/>
          <p:nvPr/>
        </p:nvSpPr>
        <p:spPr>
          <a:xfrm>
            <a:off x="7496813" y="3920513"/>
            <a:ext cx="164718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293578"/>
                </a:solidFill>
              </a:rPr>
              <a:t>Breadth and depth of activities associated with content of curriculum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EE99BF-76C1-086F-7AB8-28530EA66847}"/>
              </a:ext>
            </a:extLst>
          </p:cNvPr>
          <p:cNvSpPr txBox="1"/>
          <p:nvPr/>
        </p:nvSpPr>
        <p:spPr>
          <a:xfrm>
            <a:off x="1647181" y="5415430"/>
            <a:ext cx="5772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293578"/>
                </a:solidFill>
              </a:rPr>
              <a:t>Type of Learner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9E65ED-71F3-C07D-07F8-1B23A04ABAF6}"/>
              </a:ext>
            </a:extLst>
          </p:cNvPr>
          <p:cNvSpPr txBox="1"/>
          <p:nvPr/>
        </p:nvSpPr>
        <p:spPr>
          <a:xfrm>
            <a:off x="1647180" y="2005086"/>
            <a:ext cx="5772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293578"/>
                </a:solidFill>
              </a:rPr>
              <a:t>ARC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177F12-570B-5B95-D095-C950F56726E1}"/>
              </a:ext>
            </a:extLst>
          </p:cNvPr>
          <p:cNvSpPr txBox="1"/>
          <p:nvPr/>
        </p:nvSpPr>
        <p:spPr>
          <a:xfrm rot="20887075">
            <a:off x="1652808" y="3656829"/>
            <a:ext cx="6048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Enrichment                                                            Technological/Vocational/Academic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11286A-5B6C-EE28-D37C-5FAB1BF82CC1}"/>
              </a:ext>
            </a:extLst>
          </p:cNvPr>
          <p:cNvSpPr txBox="1"/>
          <p:nvPr/>
        </p:nvSpPr>
        <p:spPr>
          <a:xfrm>
            <a:off x="38736" y="2477081"/>
            <a:ext cx="160844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293578"/>
                </a:solidFill>
              </a:rPr>
              <a:t>Breadth and depth of activities associated with establishing competence and curriculum access</a:t>
            </a:r>
          </a:p>
        </p:txBody>
      </p:sp>
    </p:spTree>
    <p:extLst>
      <p:ext uri="{BB962C8B-B14F-4D97-AF65-F5344CB8AC3E}">
        <p14:creationId xmlns:p14="http://schemas.microsoft.com/office/powerpoint/2010/main" val="318107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834C5D2-82F3-08F8-89F2-0E7B99052906}"/>
              </a:ext>
            </a:extLst>
          </p:cNvPr>
          <p:cNvSpPr/>
          <p:nvPr/>
        </p:nvSpPr>
        <p:spPr>
          <a:xfrm>
            <a:off x="2163940" y="1578966"/>
            <a:ext cx="4967398" cy="1111333"/>
          </a:xfrm>
          <a:prstGeom prst="triangle">
            <a:avLst>
              <a:gd name="adj" fmla="val 49147"/>
            </a:avLst>
          </a:prstGeom>
          <a:solidFill>
            <a:srgbClr val="EDF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38B9C3-5BC4-590C-28A4-1827575E2F1D}"/>
              </a:ext>
            </a:extLst>
          </p:cNvPr>
          <p:cNvSpPr/>
          <p:nvPr/>
        </p:nvSpPr>
        <p:spPr>
          <a:xfrm>
            <a:off x="3853661" y="888765"/>
            <a:ext cx="1586200" cy="916296"/>
          </a:xfrm>
          <a:prstGeom prst="ellips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11F858B-1BF1-3BBB-31FB-CEC02CFE94EF}"/>
              </a:ext>
            </a:extLst>
          </p:cNvPr>
          <p:cNvSpPr/>
          <p:nvPr/>
        </p:nvSpPr>
        <p:spPr>
          <a:xfrm flipV="1">
            <a:off x="1788693" y="2690299"/>
            <a:ext cx="5717893" cy="3522394"/>
          </a:xfrm>
          <a:prstGeom prst="triangle">
            <a:avLst>
              <a:gd name="adj" fmla="val 48933"/>
            </a:avLst>
          </a:prstGeom>
          <a:solidFill>
            <a:srgbClr val="EDF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ECAEB-D447-C090-709C-F9DA080F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Q-ARC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B314-7BA4-2399-BF41-7D3FFFA2E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2725C-18EA-CC34-76DC-CE647EDA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57C2-8C8E-4032-9CB6-A5AF040ACCA9}" type="slidenum">
              <a:rPr lang="en-GB" smtClean="0"/>
              <a:t>6</a:t>
            </a:fld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8408D1-D37F-C46F-EF5D-3B870F604244}"/>
              </a:ext>
            </a:extLst>
          </p:cNvPr>
          <p:cNvSpPr/>
          <p:nvPr/>
        </p:nvSpPr>
        <p:spPr>
          <a:xfrm>
            <a:off x="3955405" y="2677164"/>
            <a:ext cx="1168400" cy="1155700"/>
          </a:xfrm>
          <a:prstGeom prst="ellipse">
            <a:avLst/>
          </a:prstGeom>
          <a:solidFill>
            <a:srgbClr val="29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D1745D-6C67-8CF4-43C1-E0B7E501F676}"/>
              </a:ext>
            </a:extLst>
          </p:cNvPr>
          <p:cNvSpPr txBox="1"/>
          <p:nvPr/>
        </p:nvSpPr>
        <p:spPr>
          <a:xfrm>
            <a:off x="3975745" y="2927513"/>
            <a:ext cx="116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PUPIL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1912DE-9DAA-0EE8-0242-BD37E388F39B}"/>
              </a:ext>
            </a:extLst>
          </p:cNvPr>
          <p:cNvSpPr/>
          <p:nvPr/>
        </p:nvSpPr>
        <p:spPr>
          <a:xfrm>
            <a:off x="660400" y="1710408"/>
            <a:ext cx="2489200" cy="2476501"/>
          </a:xfrm>
          <a:prstGeom prst="ellipse">
            <a:avLst/>
          </a:prstGeom>
          <a:solidFill>
            <a:srgbClr val="77B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3B69C0-A04B-A1E0-0F2C-A52513AF7631}"/>
              </a:ext>
            </a:extLst>
          </p:cNvPr>
          <p:cNvSpPr/>
          <p:nvPr/>
        </p:nvSpPr>
        <p:spPr>
          <a:xfrm>
            <a:off x="3327400" y="4310033"/>
            <a:ext cx="2489200" cy="2476501"/>
          </a:xfrm>
          <a:prstGeom prst="ellipse">
            <a:avLst/>
          </a:prstGeom>
          <a:solidFill>
            <a:srgbClr val="A2C0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C02222-244A-05A9-F85C-E77CE25709A7}"/>
              </a:ext>
            </a:extLst>
          </p:cNvPr>
          <p:cNvSpPr/>
          <p:nvPr/>
        </p:nvSpPr>
        <p:spPr>
          <a:xfrm>
            <a:off x="5994400" y="1710409"/>
            <a:ext cx="2489200" cy="2476501"/>
          </a:xfrm>
          <a:prstGeom prst="ellipse">
            <a:avLst/>
          </a:prstGeom>
          <a:solidFill>
            <a:srgbClr val="FCE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B763B8-A2CC-0C01-62B8-5513614F9539}"/>
              </a:ext>
            </a:extLst>
          </p:cNvPr>
          <p:cNvSpPr txBox="1"/>
          <p:nvPr/>
        </p:nvSpPr>
        <p:spPr>
          <a:xfrm>
            <a:off x="571500" y="2073684"/>
            <a:ext cx="2578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/>
              <a:t>Technical/STEAM</a:t>
            </a:r>
          </a:p>
          <a:p>
            <a:pPr algn="ctr"/>
            <a:r>
              <a:rPr lang="en-GB" sz="1600" b="1" dirty="0"/>
              <a:t>S</a:t>
            </a:r>
            <a:r>
              <a:rPr lang="en-GB" sz="1600" dirty="0"/>
              <a:t>cience</a:t>
            </a:r>
          </a:p>
          <a:p>
            <a:pPr algn="ctr"/>
            <a:r>
              <a:rPr lang="en-GB" sz="1600" b="1" dirty="0"/>
              <a:t>T</a:t>
            </a:r>
            <a:r>
              <a:rPr lang="en-GB" sz="1600" dirty="0"/>
              <a:t>echnology (DT&amp;</a:t>
            </a:r>
            <a:r>
              <a:rPr lang="en-GB" sz="1600" dirty="0">
                <a:solidFill>
                  <a:srgbClr val="FF0000"/>
                </a:solidFill>
              </a:rPr>
              <a:t>FT</a:t>
            </a:r>
            <a:r>
              <a:rPr lang="en-GB" sz="1600" dirty="0"/>
              <a:t>)</a:t>
            </a:r>
          </a:p>
          <a:p>
            <a:pPr algn="ctr"/>
            <a:r>
              <a:rPr lang="en-GB" sz="1600" b="1" dirty="0"/>
              <a:t>E</a:t>
            </a:r>
            <a:r>
              <a:rPr lang="en-GB" sz="1600" dirty="0"/>
              <a:t>ngineering</a:t>
            </a:r>
          </a:p>
          <a:p>
            <a:pPr algn="ctr"/>
            <a:r>
              <a:rPr lang="en-GB" sz="1600" b="1" dirty="0"/>
              <a:t>A</a:t>
            </a:r>
            <a:r>
              <a:rPr lang="en-GB" sz="1600" dirty="0"/>
              <a:t>rt &amp; Design</a:t>
            </a:r>
          </a:p>
          <a:p>
            <a:pPr algn="ctr"/>
            <a:r>
              <a:rPr lang="en-GB" sz="1600" b="1" dirty="0"/>
              <a:t>M</a:t>
            </a:r>
            <a:r>
              <a:rPr lang="en-GB" sz="1600" dirty="0"/>
              <a:t>athematics/Numeracy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7B341C-3931-EEA5-AD5B-9BC3F290F82B}"/>
              </a:ext>
            </a:extLst>
          </p:cNvPr>
          <p:cNvSpPr txBox="1"/>
          <p:nvPr/>
        </p:nvSpPr>
        <p:spPr>
          <a:xfrm>
            <a:off x="3282950" y="4636535"/>
            <a:ext cx="2578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/>
              <a:t>Vocational, Healthy, </a:t>
            </a:r>
          </a:p>
          <a:p>
            <a:pPr algn="ctr"/>
            <a:r>
              <a:rPr lang="en-GB" sz="1600" b="1" u="sng" dirty="0"/>
              <a:t>Active and Creative Living</a:t>
            </a:r>
          </a:p>
          <a:p>
            <a:pPr algn="ctr"/>
            <a:r>
              <a:rPr lang="en-GB" sz="1600" dirty="0"/>
              <a:t>Physical Education</a:t>
            </a:r>
          </a:p>
          <a:p>
            <a:pPr algn="ctr"/>
            <a:r>
              <a:rPr lang="en-GB" sz="1600" dirty="0"/>
              <a:t>PSHE/SMSC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</a:rPr>
              <a:t>Cooking</a:t>
            </a:r>
          </a:p>
          <a:p>
            <a:pPr algn="ctr"/>
            <a:r>
              <a:rPr lang="en-GB" sz="1600" dirty="0"/>
              <a:t>Enrichment</a:t>
            </a:r>
          </a:p>
          <a:p>
            <a:pPr algn="ctr"/>
            <a:r>
              <a:rPr lang="en-GB" sz="1600" dirty="0"/>
              <a:t>External Provisions</a:t>
            </a:r>
          </a:p>
          <a:p>
            <a:pPr algn="ctr"/>
            <a:r>
              <a:rPr lang="en-GB" sz="1600" dirty="0"/>
              <a:t>Careers/</a:t>
            </a:r>
            <a:r>
              <a:rPr lang="en-GB" sz="1600" dirty="0" err="1"/>
              <a:t>WEx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55D202-1496-1574-DB46-DF7F81E20C00}"/>
              </a:ext>
            </a:extLst>
          </p:cNvPr>
          <p:cNvSpPr txBox="1"/>
          <p:nvPr/>
        </p:nvSpPr>
        <p:spPr>
          <a:xfrm>
            <a:off x="5949950" y="1987407"/>
            <a:ext cx="2578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b="1" u="sng" dirty="0"/>
          </a:p>
          <a:p>
            <a:pPr algn="ctr"/>
            <a:r>
              <a:rPr lang="en-GB" sz="1600" b="1" u="sng" dirty="0"/>
              <a:t>L.I.F.E.</a:t>
            </a:r>
          </a:p>
          <a:p>
            <a:pPr algn="ctr"/>
            <a:r>
              <a:rPr lang="en-GB" sz="1600" dirty="0"/>
              <a:t>Literacy/English</a:t>
            </a:r>
          </a:p>
          <a:p>
            <a:pPr algn="ctr"/>
            <a:r>
              <a:rPr lang="en-GB" sz="1600" dirty="0"/>
              <a:t>Humanities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</a:rPr>
              <a:t>Computing</a:t>
            </a:r>
          </a:p>
          <a:p>
            <a:pPr algn="ctr"/>
            <a:r>
              <a:rPr lang="en-GB" sz="1600" dirty="0"/>
              <a:t>Music &amp; </a:t>
            </a:r>
          </a:p>
          <a:p>
            <a:pPr algn="ctr"/>
            <a:r>
              <a:rPr lang="en-GB" sz="1600" dirty="0"/>
              <a:t>Music Technology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</a:rPr>
              <a:t>MFL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63DC3C-1FDA-F808-06DA-F107FA353582}"/>
              </a:ext>
            </a:extLst>
          </p:cNvPr>
          <p:cNvSpPr txBox="1"/>
          <p:nvPr/>
        </p:nvSpPr>
        <p:spPr>
          <a:xfrm>
            <a:off x="-286592" y="648579"/>
            <a:ext cx="15860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dirty="0">
                <a:solidFill>
                  <a:srgbClr val="77BF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en-GB" sz="2000" dirty="0">
              <a:solidFill>
                <a:srgbClr val="77BF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26A256-6465-F038-F2C0-96D001DC4EFB}"/>
              </a:ext>
            </a:extLst>
          </p:cNvPr>
          <p:cNvSpPr txBox="1"/>
          <p:nvPr/>
        </p:nvSpPr>
        <p:spPr>
          <a:xfrm>
            <a:off x="373808" y="1109144"/>
            <a:ext cx="2178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77BF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FD0777-F755-5FD7-0538-7C3F82260ADA}"/>
              </a:ext>
            </a:extLst>
          </p:cNvPr>
          <p:cNvSpPr txBox="1"/>
          <p:nvPr/>
        </p:nvSpPr>
        <p:spPr>
          <a:xfrm>
            <a:off x="6696663" y="953970"/>
            <a:ext cx="15860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dirty="0">
                <a:solidFill>
                  <a:srgbClr val="FCE7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en-GB" sz="2000" dirty="0">
              <a:solidFill>
                <a:srgbClr val="FCE7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956C1A-0DD8-9B7B-8124-F090A33FB930}"/>
              </a:ext>
            </a:extLst>
          </p:cNvPr>
          <p:cNvSpPr txBox="1"/>
          <p:nvPr/>
        </p:nvSpPr>
        <p:spPr>
          <a:xfrm>
            <a:off x="7668228" y="1350671"/>
            <a:ext cx="15426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CE7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2DBA34-B54A-28E0-BEA1-5F6CC87B2FAA}"/>
              </a:ext>
            </a:extLst>
          </p:cNvPr>
          <p:cNvSpPr txBox="1"/>
          <p:nvPr/>
        </p:nvSpPr>
        <p:spPr>
          <a:xfrm>
            <a:off x="817166" y="4636535"/>
            <a:ext cx="25102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A2C0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 for Adulthood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C24B2E-0599-A161-8213-38622A203D30}"/>
              </a:ext>
            </a:extLst>
          </p:cNvPr>
          <p:cNvSpPr txBox="1"/>
          <p:nvPr/>
        </p:nvSpPr>
        <p:spPr>
          <a:xfrm>
            <a:off x="24161" y="4252842"/>
            <a:ext cx="15860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600" dirty="0">
                <a:solidFill>
                  <a:srgbClr val="A2C0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en-GB" sz="2000" dirty="0">
              <a:solidFill>
                <a:srgbClr val="A2C0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1E25E4-BE47-0A83-915C-16DE8A600F8B}"/>
              </a:ext>
            </a:extLst>
          </p:cNvPr>
          <p:cNvSpPr txBox="1"/>
          <p:nvPr/>
        </p:nvSpPr>
        <p:spPr>
          <a:xfrm>
            <a:off x="3851862" y="888765"/>
            <a:ext cx="1653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EBacc</a:t>
            </a:r>
          </a:p>
          <a:p>
            <a:pPr algn="ctr"/>
            <a:r>
              <a:rPr lang="en-GB" sz="900" dirty="0">
                <a:hlinkClick r:id="rId2"/>
              </a:rPr>
              <a:t>English Baccalaureate (EBacc) - GOV.UK (www.gov.uk)</a:t>
            </a:r>
            <a:endParaRPr lang="en-GB" sz="9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82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98B63E13-2177-C496-87AF-C3005B2A9290}"/>
              </a:ext>
            </a:extLst>
          </p:cNvPr>
          <p:cNvSpPr/>
          <p:nvPr/>
        </p:nvSpPr>
        <p:spPr>
          <a:xfrm>
            <a:off x="1184889" y="1250487"/>
            <a:ext cx="1586200" cy="916296"/>
          </a:xfrm>
          <a:prstGeom prst="ellipse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8031E95E-896C-2FE4-48F5-10A5C0B5DB2D}"/>
              </a:ext>
            </a:extLst>
          </p:cNvPr>
          <p:cNvSpPr/>
          <p:nvPr/>
        </p:nvSpPr>
        <p:spPr>
          <a:xfrm flipV="1">
            <a:off x="62024" y="3880737"/>
            <a:ext cx="3996513" cy="2475613"/>
          </a:xfrm>
          <a:prstGeom prst="triangle">
            <a:avLst/>
          </a:prstGeom>
          <a:solidFill>
            <a:srgbClr val="4667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A6E8824-7B1B-C008-2D84-F3F56892D951}"/>
              </a:ext>
            </a:extLst>
          </p:cNvPr>
          <p:cNvSpPr/>
          <p:nvPr/>
        </p:nvSpPr>
        <p:spPr>
          <a:xfrm flipV="1">
            <a:off x="2573743" y="2733343"/>
            <a:ext cx="3996513" cy="2909775"/>
          </a:xfrm>
          <a:prstGeom prst="triangle">
            <a:avLst/>
          </a:prstGeom>
          <a:solidFill>
            <a:srgbClr val="77B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F1CC7B8-C110-C0C6-9CB9-911235EFE5EB}"/>
              </a:ext>
            </a:extLst>
          </p:cNvPr>
          <p:cNvSpPr/>
          <p:nvPr/>
        </p:nvSpPr>
        <p:spPr>
          <a:xfrm flipV="1">
            <a:off x="4775790" y="1644428"/>
            <a:ext cx="4221125" cy="3285459"/>
          </a:xfrm>
          <a:prstGeom prst="triangle">
            <a:avLst/>
          </a:prstGeom>
          <a:solidFill>
            <a:srgbClr val="EDF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ECAEB-D447-C090-709C-F9DA080F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Q-ARC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B314-7BA4-2399-BF41-7D3FFFA2E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2725C-18EA-CC34-76DC-CE647EDA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57C2-8C8E-4032-9CB6-A5AF040ACCA9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DC220-E8D2-9F8B-EFA8-7B6E2EEE593B}"/>
              </a:ext>
            </a:extLst>
          </p:cNvPr>
          <p:cNvSpPr txBox="1"/>
          <p:nvPr/>
        </p:nvSpPr>
        <p:spPr>
          <a:xfrm>
            <a:off x="819040" y="1473865"/>
            <a:ext cx="2317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EBacc</a:t>
            </a:r>
            <a:endParaRPr lang="en-GB" sz="2400" dirty="0"/>
          </a:p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3CAA65-28F6-83E5-0167-9F477FC2813B}"/>
              </a:ext>
            </a:extLst>
          </p:cNvPr>
          <p:cNvSpPr/>
          <p:nvPr/>
        </p:nvSpPr>
        <p:spPr>
          <a:xfrm>
            <a:off x="147084" y="3713781"/>
            <a:ext cx="499191" cy="474449"/>
          </a:xfrm>
          <a:prstGeom prst="ellipse">
            <a:avLst/>
          </a:prstGeom>
          <a:solidFill>
            <a:srgbClr val="FCE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2AE2EF-091C-E012-B2BA-9A887D08EC41}"/>
              </a:ext>
            </a:extLst>
          </p:cNvPr>
          <p:cNvSpPr/>
          <p:nvPr/>
        </p:nvSpPr>
        <p:spPr>
          <a:xfrm>
            <a:off x="4839794" y="1545662"/>
            <a:ext cx="499191" cy="474449"/>
          </a:xfrm>
          <a:prstGeom prst="ellipse">
            <a:avLst/>
          </a:prstGeom>
          <a:solidFill>
            <a:srgbClr val="FCE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8300DA-728C-C4F8-54AB-A612F24318F3}"/>
              </a:ext>
            </a:extLst>
          </p:cNvPr>
          <p:cNvSpPr/>
          <p:nvPr/>
        </p:nvSpPr>
        <p:spPr>
          <a:xfrm>
            <a:off x="2637747" y="2582389"/>
            <a:ext cx="499191" cy="474449"/>
          </a:xfrm>
          <a:prstGeom prst="ellipse">
            <a:avLst/>
          </a:prstGeom>
          <a:solidFill>
            <a:srgbClr val="FCE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288D99-A3C8-F17B-A6BF-432D22425919}"/>
              </a:ext>
            </a:extLst>
          </p:cNvPr>
          <p:cNvSpPr txBox="1"/>
          <p:nvPr/>
        </p:nvSpPr>
        <p:spPr>
          <a:xfrm>
            <a:off x="284730" y="3713781"/>
            <a:ext cx="223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3</a:t>
            </a:r>
            <a:endParaRPr lang="en-GB" sz="2400" dirty="0"/>
          </a:p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E9910-FC54-E449-0D42-6445EFB29968}"/>
              </a:ext>
            </a:extLst>
          </p:cNvPr>
          <p:cNvSpPr txBox="1"/>
          <p:nvPr/>
        </p:nvSpPr>
        <p:spPr>
          <a:xfrm>
            <a:off x="2771089" y="2568751"/>
            <a:ext cx="223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4</a:t>
            </a:r>
            <a:endParaRPr lang="en-GB" sz="2400" dirty="0"/>
          </a:p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1D5748-D422-FFFC-84E8-81BEB0E8AA9C}"/>
              </a:ext>
            </a:extLst>
          </p:cNvPr>
          <p:cNvSpPr txBox="1"/>
          <p:nvPr/>
        </p:nvSpPr>
        <p:spPr>
          <a:xfrm>
            <a:off x="4830183" y="1537302"/>
            <a:ext cx="499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5+</a:t>
            </a:r>
            <a:endParaRPr lang="en-GB" sz="2400" dirty="0"/>
          </a:p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B57CDA-A36F-D348-9DF0-46F5B6F54FAD}"/>
              </a:ext>
            </a:extLst>
          </p:cNvPr>
          <p:cNvSpPr txBox="1"/>
          <p:nvPr/>
        </p:nvSpPr>
        <p:spPr>
          <a:xfrm>
            <a:off x="3200942" y="3013145"/>
            <a:ext cx="2705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Ready to Learn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English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Maths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Science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Humanities (x1)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D313B0-3E14-7434-A250-720A4158C629}"/>
              </a:ext>
            </a:extLst>
          </p:cNvPr>
          <p:cNvSpPr txBox="1"/>
          <p:nvPr/>
        </p:nvSpPr>
        <p:spPr>
          <a:xfrm>
            <a:off x="5284066" y="1760108"/>
            <a:ext cx="32045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Inspired to Learn</a:t>
            </a:r>
          </a:p>
          <a:p>
            <a:pPr algn="ctr"/>
            <a:r>
              <a:rPr lang="en-GB" dirty="0"/>
              <a:t>English Language &amp; Literature</a:t>
            </a:r>
          </a:p>
          <a:p>
            <a:pPr algn="ctr"/>
            <a:r>
              <a:rPr lang="en-GB" dirty="0"/>
              <a:t>Maths</a:t>
            </a:r>
          </a:p>
          <a:p>
            <a:pPr algn="ctr"/>
            <a:r>
              <a:rPr lang="en-GB" dirty="0"/>
              <a:t>the Sciences (min combined)</a:t>
            </a:r>
          </a:p>
          <a:p>
            <a:pPr algn="ctr"/>
            <a:r>
              <a:rPr lang="en-GB" dirty="0"/>
              <a:t>Geography or History</a:t>
            </a:r>
          </a:p>
          <a:p>
            <a:pPr algn="ctr"/>
            <a:r>
              <a:rPr lang="en-GB" dirty="0"/>
              <a:t>a Language</a:t>
            </a:r>
          </a:p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497A48-571F-A13C-3C85-0F8E2523A783}"/>
              </a:ext>
            </a:extLst>
          </p:cNvPr>
          <p:cNvSpPr txBox="1"/>
          <p:nvPr/>
        </p:nvSpPr>
        <p:spPr>
          <a:xfrm>
            <a:off x="655362" y="4226444"/>
            <a:ext cx="2705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Learn to Learn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Literacy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Numeracy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STEM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(Topics)</a:t>
            </a:r>
          </a:p>
        </p:txBody>
      </p:sp>
    </p:spTree>
    <p:extLst>
      <p:ext uri="{BB962C8B-B14F-4D97-AF65-F5344CB8AC3E}">
        <p14:creationId xmlns:p14="http://schemas.microsoft.com/office/powerpoint/2010/main" val="257419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ECAEB-D447-C090-709C-F9DA080F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Q-ARC </a:t>
            </a:r>
            <a:r>
              <a:rPr lang="en-GB" sz="3200" b="1" dirty="0">
                <a:solidFill>
                  <a:schemeClr val="accent4">
                    <a:lumMod val="75000"/>
                  </a:schemeClr>
                </a:solidFill>
              </a:rPr>
              <a:t>Golden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B314-7BA4-2399-BF41-7D3FFFA2E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0" y="932873"/>
            <a:ext cx="9144000" cy="5925127"/>
          </a:xfrm>
        </p:spPr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2725C-18EA-CC34-76DC-CE647EDA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57C2-8C8E-4032-9CB6-A5AF040ACCA9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4696F-9220-74D5-56D7-A1F32DB19931}"/>
              </a:ext>
            </a:extLst>
          </p:cNvPr>
          <p:cNvSpPr txBox="1"/>
          <p:nvPr/>
        </p:nvSpPr>
        <p:spPr>
          <a:xfrm>
            <a:off x="449701" y="2998113"/>
            <a:ext cx="1647187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500" b="1">
                <a:solidFill>
                  <a:srgbClr val="293578"/>
                </a:solidFill>
              </a:rPr>
              <a:t>EHCP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E0BC1-3A6D-C3C4-1040-1CA1FD73AB97}"/>
              </a:ext>
            </a:extLst>
          </p:cNvPr>
          <p:cNvSpPr txBox="1"/>
          <p:nvPr/>
        </p:nvSpPr>
        <p:spPr>
          <a:xfrm>
            <a:off x="2508606" y="2998113"/>
            <a:ext cx="1647187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500" b="1">
                <a:solidFill>
                  <a:srgbClr val="293578"/>
                </a:solidFill>
              </a:rPr>
              <a:t>CAT4</a:t>
            </a:r>
          </a:p>
          <a:p>
            <a:pPr algn="ctr"/>
            <a:r>
              <a:rPr lang="en-GB" sz="2500" b="1">
                <a:solidFill>
                  <a:srgbClr val="293578"/>
                </a:solidFill>
              </a:rPr>
              <a:t>IEP’s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83BDEE-997F-2D82-BB64-6E42E631FE29}"/>
              </a:ext>
            </a:extLst>
          </p:cNvPr>
          <p:cNvSpPr txBox="1"/>
          <p:nvPr/>
        </p:nvSpPr>
        <p:spPr>
          <a:xfrm>
            <a:off x="4572000" y="2998113"/>
            <a:ext cx="1647187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500" b="1">
                <a:solidFill>
                  <a:srgbClr val="293578"/>
                </a:solidFill>
              </a:rPr>
              <a:t>Curriculum Pathway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36E68-5F4B-ACC7-FBF1-8F717A094F13}"/>
              </a:ext>
            </a:extLst>
          </p:cNvPr>
          <p:cNvSpPr txBox="1"/>
          <p:nvPr/>
        </p:nvSpPr>
        <p:spPr>
          <a:xfrm>
            <a:off x="6630906" y="2998113"/>
            <a:ext cx="1647187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500" b="1">
                <a:solidFill>
                  <a:srgbClr val="293578"/>
                </a:solidFill>
              </a:rPr>
              <a:t>Progress/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FBD7B-EB5F-946A-F729-FED01BCBAAFE}"/>
              </a:ext>
            </a:extLst>
          </p:cNvPr>
          <p:cNvSpPr txBox="1"/>
          <p:nvPr/>
        </p:nvSpPr>
        <p:spPr>
          <a:xfrm>
            <a:off x="449700" y="1433006"/>
            <a:ext cx="1647187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500" b="1">
                <a:solidFill>
                  <a:srgbClr val="293578"/>
                </a:solidFill>
              </a:rPr>
              <a:t>Clinical Profile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664342-FF9C-E27A-D809-220643F15C93}"/>
              </a:ext>
            </a:extLst>
          </p:cNvPr>
          <p:cNvSpPr txBox="1"/>
          <p:nvPr/>
        </p:nvSpPr>
        <p:spPr>
          <a:xfrm>
            <a:off x="2508606" y="1625366"/>
            <a:ext cx="1647187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rgbClr val="293578"/>
                </a:solidFill>
              </a:rPr>
              <a:t>TWI’s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3B745F-4AD1-D8CF-676C-3AB63E7F5D31}"/>
              </a:ext>
            </a:extLst>
          </p:cNvPr>
          <p:cNvSpPr txBox="1"/>
          <p:nvPr/>
        </p:nvSpPr>
        <p:spPr>
          <a:xfrm>
            <a:off x="449699" y="4563220"/>
            <a:ext cx="1728422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500" b="1">
                <a:solidFill>
                  <a:srgbClr val="293578"/>
                </a:solidFill>
              </a:rPr>
              <a:t>Educational Profile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DA405A-B1C0-BC40-D9BA-BCB2B781BF9C}"/>
              </a:ext>
            </a:extLst>
          </p:cNvPr>
          <p:cNvSpPr txBox="1"/>
          <p:nvPr/>
        </p:nvSpPr>
        <p:spPr>
          <a:xfrm>
            <a:off x="6590288" y="4370859"/>
            <a:ext cx="1728422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500" b="1">
                <a:solidFill>
                  <a:srgbClr val="293578"/>
                </a:solidFill>
              </a:rPr>
              <a:t>EHCP </a:t>
            </a:r>
          </a:p>
          <a:p>
            <a:pPr algn="ctr"/>
            <a:r>
              <a:rPr lang="en-GB" sz="2500" b="1">
                <a:solidFill>
                  <a:srgbClr val="293578"/>
                </a:solidFill>
              </a:rPr>
              <a:t>Annual Review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87DF29-410B-7EB7-0670-6CD34BB86480}"/>
              </a:ext>
            </a:extLst>
          </p:cNvPr>
          <p:cNvCxnSpPr>
            <a:cxnSpLocks/>
          </p:cNvCxnSpPr>
          <p:nvPr/>
        </p:nvCxnSpPr>
        <p:spPr>
          <a:xfrm>
            <a:off x="2003460" y="3429000"/>
            <a:ext cx="945223" cy="16267"/>
          </a:xfrm>
          <a:prstGeom prst="straightConnector1">
            <a:avLst/>
          </a:prstGeom>
          <a:ln w="63500">
            <a:solidFill>
              <a:srgbClr val="4667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22AA6D-F179-6796-68BE-71EFF3DE6410}"/>
              </a:ext>
            </a:extLst>
          </p:cNvPr>
          <p:cNvCxnSpPr>
            <a:cxnSpLocks/>
          </p:cNvCxnSpPr>
          <p:nvPr/>
        </p:nvCxnSpPr>
        <p:spPr>
          <a:xfrm>
            <a:off x="3691743" y="3445267"/>
            <a:ext cx="1013821" cy="0"/>
          </a:xfrm>
          <a:prstGeom prst="straightConnector1">
            <a:avLst/>
          </a:prstGeom>
          <a:ln w="63500">
            <a:solidFill>
              <a:srgbClr val="77BF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3E0D06-0FBC-7665-071D-7ED5D750C208}"/>
              </a:ext>
            </a:extLst>
          </p:cNvPr>
          <p:cNvCxnSpPr>
            <a:cxnSpLocks/>
          </p:cNvCxnSpPr>
          <p:nvPr/>
        </p:nvCxnSpPr>
        <p:spPr>
          <a:xfrm>
            <a:off x="6175411" y="3445267"/>
            <a:ext cx="565078" cy="0"/>
          </a:xfrm>
          <a:prstGeom prst="straightConnector1">
            <a:avLst/>
          </a:prstGeom>
          <a:ln w="63500">
            <a:solidFill>
              <a:srgbClr val="2935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FB4B77-4511-316B-821E-17C454A3678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1273293" y="2294780"/>
            <a:ext cx="1" cy="703334"/>
          </a:xfrm>
          <a:prstGeom prst="straightConnector1">
            <a:avLst/>
          </a:prstGeom>
          <a:ln w="63500">
            <a:solidFill>
              <a:srgbClr val="CC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992A40-8187-6AAF-5E70-11E2171BF6C6}"/>
              </a:ext>
            </a:extLst>
          </p:cNvPr>
          <p:cNvCxnSpPr>
            <a:cxnSpLocks/>
          </p:cNvCxnSpPr>
          <p:nvPr/>
        </p:nvCxnSpPr>
        <p:spPr>
          <a:xfrm>
            <a:off x="2178121" y="1863893"/>
            <a:ext cx="565078" cy="0"/>
          </a:xfrm>
          <a:prstGeom prst="straightConnector1">
            <a:avLst/>
          </a:prstGeom>
          <a:ln w="63500"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46091B-7626-3BB8-888D-508B5798F98F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332200" y="2102420"/>
            <a:ext cx="0" cy="865100"/>
          </a:xfrm>
          <a:prstGeom prst="straightConnector1">
            <a:avLst/>
          </a:prstGeom>
          <a:ln w="63500"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B4DB7B-7D62-257E-FF67-3CB871B2D97A}"/>
              </a:ext>
            </a:extLst>
          </p:cNvPr>
          <p:cNvCxnSpPr>
            <a:cxnSpLocks/>
          </p:cNvCxnSpPr>
          <p:nvPr/>
        </p:nvCxnSpPr>
        <p:spPr>
          <a:xfrm>
            <a:off x="7454499" y="3859887"/>
            <a:ext cx="0" cy="510972"/>
          </a:xfrm>
          <a:prstGeom prst="straightConnector1">
            <a:avLst/>
          </a:prstGeom>
          <a:ln w="63500">
            <a:solidFill>
              <a:srgbClr val="A2C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EB4227E-7CE1-D061-42F3-191E2D3F9D94}"/>
              </a:ext>
            </a:extLst>
          </p:cNvPr>
          <p:cNvCxnSpPr>
            <a:cxnSpLocks/>
          </p:cNvCxnSpPr>
          <p:nvPr/>
        </p:nvCxnSpPr>
        <p:spPr>
          <a:xfrm flipV="1">
            <a:off x="1282385" y="3799624"/>
            <a:ext cx="0" cy="861773"/>
          </a:xfrm>
          <a:prstGeom prst="straightConnector1">
            <a:avLst/>
          </a:prstGeom>
          <a:ln w="63500">
            <a:solidFill>
              <a:srgbClr val="A2C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CC57888-5A5F-968A-9573-07BDBCF26D50}"/>
              </a:ext>
            </a:extLst>
          </p:cNvPr>
          <p:cNvSpPr txBox="1"/>
          <p:nvPr/>
        </p:nvSpPr>
        <p:spPr>
          <a:xfrm>
            <a:off x="4001911" y="1527348"/>
            <a:ext cx="1647187" cy="1246495"/>
          </a:xfrm>
          <a:prstGeom prst="rect">
            <a:avLst/>
          </a:prstGeom>
          <a:solidFill>
            <a:srgbClr val="77BF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rgbClr val="293578"/>
                </a:solidFill>
              </a:rPr>
              <a:t>External Support Services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106A5D-7E28-2FC5-A672-BBF324CC86D6}"/>
              </a:ext>
            </a:extLst>
          </p:cNvPr>
          <p:cNvSpPr txBox="1"/>
          <p:nvPr/>
        </p:nvSpPr>
        <p:spPr>
          <a:xfrm>
            <a:off x="2460660" y="4290773"/>
            <a:ext cx="1647187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rgbClr val="293578"/>
                </a:solidFill>
              </a:rPr>
              <a:t>Ed-I’s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075119-0AA7-2356-CA0A-E20C55B317C6}"/>
              </a:ext>
            </a:extLst>
          </p:cNvPr>
          <p:cNvCxnSpPr>
            <a:cxnSpLocks/>
          </p:cNvCxnSpPr>
          <p:nvPr/>
        </p:nvCxnSpPr>
        <p:spPr>
          <a:xfrm flipV="1">
            <a:off x="3332199" y="3841180"/>
            <a:ext cx="0" cy="529679"/>
          </a:xfrm>
          <a:prstGeom prst="straightConnector1">
            <a:avLst/>
          </a:prstGeom>
          <a:ln w="63500">
            <a:solidFill>
              <a:srgbClr val="CC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BEAC9E2-066B-14E8-D648-CCCD6951FC47}"/>
              </a:ext>
            </a:extLst>
          </p:cNvPr>
          <p:cNvCxnSpPr>
            <a:cxnSpLocks/>
          </p:cNvCxnSpPr>
          <p:nvPr/>
        </p:nvCxnSpPr>
        <p:spPr>
          <a:xfrm flipH="1">
            <a:off x="2178121" y="4994106"/>
            <a:ext cx="4664468" cy="1"/>
          </a:xfrm>
          <a:prstGeom prst="straightConnector1">
            <a:avLst/>
          </a:prstGeom>
          <a:ln w="63500">
            <a:solidFill>
              <a:srgbClr val="FCE7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26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6dad5f-2d9b-4ffe-a44f-08a3c63392fe">2E2RVFUC5YH2-2063185700-1149340</_dlc_DocId>
    <lcf76f155ced4ddcb4097134ff3c332f xmlns="dc693fb4-2c6b-4286-bc72-08dfbfba87a0">
      <Terms xmlns="http://schemas.microsoft.com/office/infopath/2007/PartnerControls"/>
    </lcf76f155ced4ddcb4097134ff3c332f>
    <TaxCatchAll xmlns="9c6dad5f-2d9b-4ffe-a44f-08a3c63392fe" xsi:nil="true"/>
    <_dlc_DocIdUrl xmlns="9c6dad5f-2d9b-4ffe-a44f-08a3c63392fe">
      <Url>https://aspriscs.sharepoint.com/sites/QueenswoodCorporate/_layouts/15/DocIdRedir.aspx?ID=2E2RVFUC5YH2-2063185700-1149340</Url>
      <Description>2E2RVFUC5YH2-2063185700-1149340</Description>
    </_dlc_DocIdUrl>
    <_Flow_SignoffStatus xmlns="dc693fb4-2c6b-4286-bc72-08dfbfba87a0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FF9752640C24CB35F57EAD500DF2C" ma:contentTypeVersion="19" ma:contentTypeDescription="Create a new document." ma:contentTypeScope="" ma:versionID="cc874997b287068e5a18e13f65746d92">
  <xsd:schema xmlns:xsd="http://www.w3.org/2001/XMLSchema" xmlns:xs="http://www.w3.org/2001/XMLSchema" xmlns:p="http://schemas.microsoft.com/office/2006/metadata/properties" xmlns:ns2="9c6dad5f-2d9b-4ffe-a44f-08a3c63392fe" xmlns:ns3="dc693fb4-2c6b-4286-bc72-08dfbfba87a0" targetNamespace="http://schemas.microsoft.com/office/2006/metadata/properties" ma:root="true" ma:fieldsID="f7876779071c9682d25e3159f93a5bf4" ns2:_="" ns3:_="">
    <xsd:import namespace="9c6dad5f-2d9b-4ffe-a44f-08a3c63392fe"/>
    <xsd:import namespace="dc693fb4-2c6b-4286-bc72-08dfbfba87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dad5f-2d9b-4ffe-a44f-08a3c63392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e56d35f-94d3-4edd-814b-3e81c550827d}" ma:internalName="TaxCatchAll" ma:showField="CatchAllData" ma:web="9c6dad5f-2d9b-4ffe-a44f-08a3c63392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93fb4-2c6b-4286-bc72-08dfbfba8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017d3d0-9883-4e3f-8aff-4e27c2f151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9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EE700F-36C3-4D51-84F3-EB35CBCCA6C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10E4B83-9910-49CE-BDB8-B0B91E11D6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D06B0D-D023-4A4D-BDF5-65047DA85F2C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76cc35ca-0f54-4d78-84c6-d4c957f8a457"/>
    <ds:schemaRef ds:uri="http://purl.org/dc/terms/"/>
    <ds:schemaRef ds:uri="http://schemas.microsoft.com/office/2006/documentManagement/types"/>
    <ds:schemaRef ds:uri="fe8eb8d1-b55e-4f93-a1df-2808eb54846b"/>
    <ds:schemaRef ds:uri="http://schemas.microsoft.com/office/infopath/2007/PartnerControls"/>
    <ds:schemaRef ds:uri="http://schemas.openxmlformats.org/package/2006/metadata/core-properties"/>
    <ds:schemaRef ds:uri="9c6dad5f-2d9b-4ffe-a44f-08a3c63392fe"/>
    <ds:schemaRef ds:uri="dc693fb4-2c6b-4286-bc72-08dfbfba87a0"/>
  </ds:schemaRefs>
</ds:datastoreItem>
</file>

<file path=customXml/itemProps4.xml><?xml version="1.0" encoding="utf-8"?>
<ds:datastoreItem xmlns:ds="http://schemas.openxmlformats.org/officeDocument/2006/customXml" ds:itemID="{642AEB9C-C8D7-4A50-B5E0-91BB9B9DE0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dad5f-2d9b-4ffe-a44f-08a3c63392fe"/>
    <ds:schemaRef ds:uri="dc693fb4-2c6b-4286-bc72-08dfbfba87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6039</TotalTime>
  <Words>609</Words>
  <Application>Microsoft Office PowerPoint</Application>
  <PresentationFormat>On-screen Show (4:3)</PresentationFormat>
  <Paragraphs>176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GDS Transport</vt:lpstr>
      <vt:lpstr>Office Theme</vt:lpstr>
      <vt:lpstr>Aspris Queenswood School</vt:lpstr>
      <vt:lpstr>Where does it all begin?</vt:lpstr>
      <vt:lpstr>Core Values/Purpose</vt:lpstr>
      <vt:lpstr>Q-ARC Framework</vt:lpstr>
      <vt:lpstr>…Q-ARC continued</vt:lpstr>
      <vt:lpstr>Q-ARC Curriculum</vt:lpstr>
      <vt:lpstr>Q-ARC Pathways</vt:lpstr>
      <vt:lpstr>Q-ARC Golden Thread</vt:lpstr>
    </vt:vector>
  </TitlesOfParts>
  <Company>Priory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Price</dc:creator>
  <cp:lastModifiedBy>Robert Coles</cp:lastModifiedBy>
  <cp:revision>61</cp:revision>
  <cp:lastPrinted>2024-04-23T10:39:46Z</cp:lastPrinted>
  <dcterms:created xsi:type="dcterms:W3CDTF">2021-04-23T15:53:29Z</dcterms:created>
  <dcterms:modified xsi:type="dcterms:W3CDTF">2024-10-01T09:12:37Z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0x010100702FF9752640C24CB35F57EAD500DF2C</vt:lpwstr>
  </property>
  <property fmtid="{D5CDD505-2E9C-101B-9397-08002B2CF9AE}" pid="4" name="_dlc_DocIdItemGuid">
    <vt:lpwstr>6e50185d-b99a-4783-b02e-a0569a2be989</vt:lpwstr>
  </property>
</Properties>
</file>